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9" r:id="rId2"/>
    <p:sldMasterId id="2147483699" r:id="rId3"/>
  </p:sldMasterIdLst>
  <p:notesMasterIdLst>
    <p:notesMasterId r:id="rId32"/>
  </p:notesMasterIdLst>
  <p:sldIdLst>
    <p:sldId id="311" r:id="rId4"/>
    <p:sldId id="293" r:id="rId5"/>
    <p:sldId id="294" r:id="rId6"/>
    <p:sldId id="312" r:id="rId7"/>
    <p:sldId id="256" r:id="rId8"/>
    <p:sldId id="257" r:id="rId9"/>
    <p:sldId id="266" r:id="rId10"/>
    <p:sldId id="265" r:id="rId11"/>
    <p:sldId id="258" r:id="rId12"/>
    <p:sldId id="283" r:id="rId13"/>
    <p:sldId id="259" r:id="rId14"/>
    <p:sldId id="268" r:id="rId15"/>
    <p:sldId id="267" r:id="rId16"/>
    <p:sldId id="269" r:id="rId17"/>
    <p:sldId id="260" r:id="rId18"/>
    <p:sldId id="279" r:id="rId19"/>
    <p:sldId id="271" r:id="rId20"/>
    <p:sldId id="272" r:id="rId21"/>
    <p:sldId id="291" r:id="rId22"/>
    <p:sldId id="273" r:id="rId23"/>
    <p:sldId id="277" r:id="rId24"/>
    <p:sldId id="275" r:id="rId25"/>
    <p:sldId id="276" r:id="rId26"/>
    <p:sldId id="278" r:id="rId27"/>
    <p:sldId id="292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8AC4F-D1F0-4F9B-B8E9-BDED0E3DBEE0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C95EDD2-A8D6-4BAF-9F4D-B3A394F81A98}">
      <dgm:prSet/>
      <dgm:spPr/>
      <dgm:t>
        <a:bodyPr/>
        <a:lstStyle/>
        <a:p>
          <a:r>
            <a:rPr lang="en-US" dirty="0"/>
            <a:t>What characterizes the fruit God wants?</a:t>
          </a:r>
        </a:p>
      </dgm:t>
    </dgm:pt>
    <dgm:pt modelId="{4FF9C096-012A-43EE-BAED-1DBD792ED69E}" type="parTrans" cxnId="{479C3374-95F4-4705-98AA-B166433116CE}">
      <dgm:prSet/>
      <dgm:spPr/>
      <dgm:t>
        <a:bodyPr/>
        <a:lstStyle/>
        <a:p>
          <a:endParaRPr lang="en-US"/>
        </a:p>
      </dgm:t>
    </dgm:pt>
    <dgm:pt modelId="{7F4E1C6C-224E-470A-A430-8983F4F6CEC0}" type="sibTrans" cxnId="{479C3374-95F4-4705-98AA-B166433116CE}">
      <dgm:prSet/>
      <dgm:spPr/>
      <dgm:t>
        <a:bodyPr/>
        <a:lstStyle/>
        <a:p>
          <a:endParaRPr lang="en-US"/>
        </a:p>
      </dgm:t>
    </dgm:pt>
    <dgm:pt modelId="{E0BF8F72-6EBC-4ED1-8251-42A7C72524F2}">
      <dgm:prSet/>
      <dgm:spPr/>
      <dgm:t>
        <a:bodyPr/>
        <a:lstStyle/>
        <a:p>
          <a:endParaRPr lang="en-US" dirty="0"/>
        </a:p>
      </dgm:t>
    </dgm:pt>
    <dgm:pt modelId="{FC6D8DBB-EE3E-4A60-89F5-F36BEA7C6565}" type="parTrans" cxnId="{ECB121E8-A839-4BF9-992B-AB5BFD432FE0}">
      <dgm:prSet/>
      <dgm:spPr/>
      <dgm:t>
        <a:bodyPr/>
        <a:lstStyle/>
        <a:p>
          <a:endParaRPr lang="en-US"/>
        </a:p>
      </dgm:t>
    </dgm:pt>
    <dgm:pt modelId="{F51CB9BB-875A-47F5-A46D-E09EC4990BE8}" type="sibTrans" cxnId="{ECB121E8-A839-4BF9-992B-AB5BFD432FE0}">
      <dgm:prSet/>
      <dgm:spPr/>
      <dgm:t>
        <a:bodyPr/>
        <a:lstStyle/>
        <a:p>
          <a:endParaRPr lang="en-US"/>
        </a:p>
      </dgm:t>
    </dgm:pt>
    <dgm:pt modelId="{CC4A2E8A-30AA-445B-879F-8F9962ED2065}" type="pres">
      <dgm:prSet presAssocID="{0D08AC4F-D1F0-4F9B-B8E9-BDED0E3DBEE0}" presName="vert0" presStyleCnt="0">
        <dgm:presLayoutVars>
          <dgm:dir/>
          <dgm:animOne val="branch"/>
          <dgm:animLvl val="lvl"/>
        </dgm:presLayoutVars>
      </dgm:prSet>
      <dgm:spPr/>
    </dgm:pt>
    <dgm:pt modelId="{196D4D53-AA5F-47C9-88BD-F8CDB877B264}" type="pres">
      <dgm:prSet presAssocID="{0C95EDD2-A8D6-4BAF-9F4D-B3A394F81A98}" presName="thickLine" presStyleLbl="alignNode1" presStyleIdx="0" presStyleCnt="2"/>
      <dgm:spPr/>
    </dgm:pt>
    <dgm:pt modelId="{426C5549-A3AB-4F3C-8CA9-AA7BC5F096A1}" type="pres">
      <dgm:prSet presAssocID="{0C95EDD2-A8D6-4BAF-9F4D-B3A394F81A98}" presName="horz1" presStyleCnt="0"/>
      <dgm:spPr/>
    </dgm:pt>
    <dgm:pt modelId="{D3B5B231-434B-4B53-BBE3-45A15C8A1BDB}" type="pres">
      <dgm:prSet presAssocID="{0C95EDD2-A8D6-4BAF-9F4D-B3A394F81A98}" presName="tx1" presStyleLbl="revTx" presStyleIdx="0" presStyleCnt="2"/>
      <dgm:spPr/>
    </dgm:pt>
    <dgm:pt modelId="{4538DCC3-A14E-42DB-93BE-F41938B6A659}" type="pres">
      <dgm:prSet presAssocID="{0C95EDD2-A8D6-4BAF-9F4D-B3A394F81A98}" presName="vert1" presStyleCnt="0"/>
      <dgm:spPr/>
    </dgm:pt>
    <dgm:pt modelId="{4A453819-DB7C-4DA6-B096-E3009D27F9AC}" type="pres">
      <dgm:prSet presAssocID="{E0BF8F72-6EBC-4ED1-8251-42A7C72524F2}" presName="thickLine" presStyleLbl="alignNode1" presStyleIdx="1" presStyleCnt="2"/>
      <dgm:spPr/>
    </dgm:pt>
    <dgm:pt modelId="{16930E74-C2B8-4CA3-8540-84CDD89635DC}" type="pres">
      <dgm:prSet presAssocID="{E0BF8F72-6EBC-4ED1-8251-42A7C72524F2}" presName="horz1" presStyleCnt="0"/>
      <dgm:spPr/>
    </dgm:pt>
    <dgm:pt modelId="{C60D538D-DDC9-491F-9C62-8C4A06A08F07}" type="pres">
      <dgm:prSet presAssocID="{E0BF8F72-6EBC-4ED1-8251-42A7C72524F2}" presName="tx1" presStyleLbl="revTx" presStyleIdx="1" presStyleCnt="2"/>
      <dgm:spPr/>
    </dgm:pt>
    <dgm:pt modelId="{03D07481-E5D8-4A61-920D-DCD6748B92E5}" type="pres">
      <dgm:prSet presAssocID="{E0BF8F72-6EBC-4ED1-8251-42A7C72524F2}" presName="vert1" presStyleCnt="0"/>
      <dgm:spPr/>
    </dgm:pt>
  </dgm:ptLst>
  <dgm:cxnLst>
    <dgm:cxn modelId="{91867A04-D463-48D1-B59F-ED8E346ACCDA}" type="presOf" srcId="{0D08AC4F-D1F0-4F9B-B8E9-BDED0E3DBEE0}" destId="{CC4A2E8A-30AA-445B-879F-8F9962ED2065}" srcOrd="0" destOrd="0" presId="urn:microsoft.com/office/officeart/2008/layout/LinedList"/>
    <dgm:cxn modelId="{479C3374-95F4-4705-98AA-B166433116CE}" srcId="{0D08AC4F-D1F0-4F9B-B8E9-BDED0E3DBEE0}" destId="{0C95EDD2-A8D6-4BAF-9F4D-B3A394F81A98}" srcOrd="0" destOrd="0" parTransId="{4FF9C096-012A-43EE-BAED-1DBD792ED69E}" sibTransId="{7F4E1C6C-224E-470A-A430-8983F4F6CEC0}"/>
    <dgm:cxn modelId="{E7D7A155-6428-4F0A-A8D7-1AF5C7FC96CF}" type="presOf" srcId="{E0BF8F72-6EBC-4ED1-8251-42A7C72524F2}" destId="{C60D538D-DDC9-491F-9C62-8C4A06A08F07}" srcOrd="0" destOrd="0" presId="urn:microsoft.com/office/officeart/2008/layout/LinedList"/>
    <dgm:cxn modelId="{BE15B68C-6119-46FC-87C2-581A61B4176F}" type="presOf" srcId="{0C95EDD2-A8D6-4BAF-9F4D-B3A394F81A98}" destId="{D3B5B231-434B-4B53-BBE3-45A15C8A1BDB}" srcOrd="0" destOrd="0" presId="urn:microsoft.com/office/officeart/2008/layout/LinedList"/>
    <dgm:cxn modelId="{ECB121E8-A839-4BF9-992B-AB5BFD432FE0}" srcId="{0D08AC4F-D1F0-4F9B-B8E9-BDED0E3DBEE0}" destId="{E0BF8F72-6EBC-4ED1-8251-42A7C72524F2}" srcOrd="1" destOrd="0" parTransId="{FC6D8DBB-EE3E-4A60-89F5-F36BEA7C6565}" sibTransId="{F51CB9BB-875A-47F5-A46D-E09EC4990BE8}"/>
    <dgm:cxn modelId="{BE6B39E7-C8B6-47AE-A8BD-07DFACA729B7}" type="presParOf" srcId="{CC4A2E8A-30AA-445B-879F-8F9962ED2065}" destId="{196D4D53-AA5F-47C9-88BD-F8CDB877B264}" srcOrd="0" destOrd="0" presId="urn:microsoft.com/office/officeart/2008/layout/LinedList"/>
    <dgm:cxn modelId="{B2BCF128-0BC9-49E5-941C-29CE15B9380E}" type="presParOf" srcId="{CC4A2E8A-30AA-445B-879F-8F9962ED2065}" destId="{426C5549-A3AB-4F3C-8CA9-AA7BC5F096A1}" srcOrd="1" destOrd="0" presId="urn:microsoft.com/office/officeart/2008/layout/LinedList"/>
    <dgm:cxn modelId="{C0C7C7DC-B8CB-4C8E-9A71-11AA4DC6ACD9}" type="presParOf" srcId="{426C5549-A3AB-4F3C-8CA9-AA7BC5F096A1}" destId="{D3B5B231-434B-4B53-BBE3-45A15C8A1BDB}" srcOrd="0" destOrd="0" presId="urn:microsoft.com/office/officeart/2008/layout/LinedList"/>
    <dgm:cxn modelId="{E0FCA178-C531-49A0-BB2A-7E1DB681B94F}" type="presParOf" srcId="{426C5549-A3AB-4F3C-8CA9-AA7BC5F096A1}" destId="{4538DCC3-A14E-42DB-93BE-F41938B6A659}" srcOrd="1" destOrd="0" presId="urn:microsoft.com/office/officeart/2008/layout/LinedList"/>
    <dgm:cxn modelId="{0A7CB9C5-C5ED-41B3-A055-685D5657DABB}" type="presParOf" srcId="{CC4A2E8A-30AA-445B-879F-8F9962ED2065}" destId="{4A453819-DB7C-4DA6-B096-E3009D27F9AC}" srcOrd="2" destOrd="0" presId="urn:microsoft.com/office/officeart/2008/layout/LinedList"/>
    <dgm:cxn modelId="{A4E0DC64-5632-46A8-9B0B-08C476E385DC}" type="presParOf" srcId="{CC4A2E8A-30AA-445B-879F-8F9962ED2065}" destId="{16930E74-C2B8-4CA3-8540-84CDD89635DC}" srcOrd="3" destOrd="0" presId="urn:microsoft.com/office/officeart/2008/layout/LinedList"/>
    <dgm:cxn modelId="{CCA6594E-96B6-48FC-9B3A-9E1CEADD309A}" type="presParOf" srcId="{16930E74-C2B8-4CA3-8540-84CDD89635DC}" destId="{C60D538D-DDC9-491F-9C62-8C4A06A08F07}" srcOrd="0" destOrd="0" presId="urn:microsoft.com/office/officeart/2008/layout/LinedList"/>
    <dgm:cxn modelId="{4B45C0DE-08E6-4613-B08C-00033B399C2D}" type="presParOf" srcId="{16930E74-C2B8-4CA3-8540-84CDD89635DC}" destId="{03D07481-E5D8-4A61-920D-DCD6748B92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D16CC-ECBC-4FBD-B6CA-8E904D1851AA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0E4E2F6-03DA-4C96-8913-3F4F75FD186E}">
      <dgm:prSet/>
      <dgm:spPr/>
      <dgm:t>
        <a:bodyPr/>
        <a:lstStyle/>
        <a:p>
          <a:r>
            <a:rPr lang="en-US" dirty="0"/>
            <a:t>A network for DMM organizations </a:t>
          </a:r>
        </a:p>
      </dgm:t>
    </dgm:pt>
    <dgm:pt modelId="{57D54C34-1B68-4B0C-927D-B4742F601396}" type="parTrans" cxnId="{D3EDC0F0-513B-46AB-BA41-FF7D17CAB0A8}">
      <dgm:prSet/>
      <dgm:spPr/>
      <dgm:t>
        <a:bodyPr/>
        <a:lstStyle/>
        <a:p>
          <a:endParaRPr lang="en-US"/>
        </a:p>
      </dgm:t>
    </dgm:pt>
    <dgm:pt modelId="{950CD56E-D137-49AD-897D-D279D8D135C2}" type="sibTrans" cxnId="{D3EDC0F0-513B-46AB-BA41-FF7D17CAB0A8}">
      <dgm:prSet/>
      <dgm:spPr/>
      <dgm:t>
        <a:bodyPr/>
        <a:lstStyle/>
        <a:p>
          <a:endParaRPr lang="en-US"/>
        </a:p>
      </dgm:t>
    </dgm:pt>
    <dgm:pt modelId="{9F5C420A-2F58-4DA7-BB24-293B1E7CB544}">
      <dgm:prSet/>
      <dgm:spPr/>
      <dgm:t>
        <a:bodyPr/>
        <a:lstStyle/>
        <a:p>
          <a:r>
            <a:rPr lang="en-US" dirty="0"/>
            <a:t>So we stay consistent and pure in DMM</a:t>
          </a:r>
        </a:p>
      </dgm:t>
    </dgm:pt>
    <dgm:pt modelId="{42E0E71D-D930-49CE-8970-1F996A0DBA11}" type="parTrans" cxnId="{2B04EAD5-D34E-4ADE-8835-D8A946E6F235}">
      <dgm:prSet/>
      <dgm:spPr/>
      <dgm:t>
        <a:bodyPr/>
        <a:lstStyle/>
        <a:p>
          <a:endParaRPr lang="en-US"/>
        </a:p>
      </dgm:t>
    </dgm:pt>
    <dgm:pt modelId="{85BE57C3-18B0-4394-BA6F-6EF814CA1444}" type="sibTrans" cxnId="{2B04EAD5-D34E-4ADE-8835-D8A946E6F235}">
      <dgm:prSet/>
      <dgm:spPr/>
      <dgm:t>
        <a:bodyPr/>
        <a:lstStyle/>
        <a:p>
          <a:endParaRPr lang="en-US"/>
        </a:p>
      </dgm:t>
    </dgm:pt>
    <dgm:pt modelId="{012376EC-5483-40AF-8A6F-43251784B0CB}">
      <dgm:prSet/>
      <dgm:spPr/>
      <dgm:t>
        <a:bodyPr/>
        <a:lstStyle/>
        <a:p>
          <a:r>
            <a:rPr lang="en-US" dirty="0"/>
            <a:t>So no one is left behind</a:t>
          </a:r>
        </a:p>
      </dgm:t>
    </dgm:pt>
    <dgm:pt modelId="{2D996BC0-9193-4CDF-8A93-B86CFA7399E2}" type="parTrans" cxnId="{8AC19202-2F92-4D1D-8280-68A6018C3483}">
      <dgm:prSet/>
      <dgm:spPr/>
      <dgm:t>
        <a:bodyPr/>
        <a:lstStyle/>
        <a:p>
          <a:endParaRPr lang="en-US"/>
        </a:p>
      </dgm:t>
    </dgm:pt>
    <dgm:pt modelId="{5426DF3C-767F-4FE0-BDF2-AAF295C543B5}" type="sibTrans" cxnId="{8AC19202-2F92-4D1D-8280-68A6018C3483}">
      <dgm:prSet/>
      <dgm:spPr/>
      <dgm:t>
        <a:bodyPr/>
        <a:lstStyle/>
        <a:p>
          <a:endParaRPr lang="en-US"/>
        </a:p>
      </dgm:t>
    </dgm:pt>
    <dgm:pt modelId="{4EE7AF91-32B9-4AFC-B409-9C679B8CC842}">
      <dgm:prSet/>
      <dgm:spPr/>
      <dgm:t>
        <a:bodyPr/>
        <a:lstStyle/>
        <a:p>
          <a:r>
            <a:rPr lang="en-US" dirty="0"/>
            <a:t>To reach every segment of Indonesia</a:t>
          </a:r>
        </a:p>
      </dgm:t>
    </dgm:pt>
    <dgm:pt modelId="{469984A2-E379-4480-B1BB-74CAB4E814A0}" type="parTrans" cxnId="{8A013E79-F5E4-4DC8-95E8-670963720AB1}">
      <dgm:prSet/>
      <dgm:spPr/>
      <dgm:t>
        <a:bodyPr/>
        <a:lstStyle/>
        <a:p>
          <a:endParaRPr lang="en-US"/>
        </a:p>
      </dgm:t>
    </dgm:pt>
    <dgm:pt modelId="{C67F09BC-7C96-4218-8410-B113D378A14C}" type="sibTrans" cxnId="{8A013E79-F5E4-4DC8-95E8-670963720AB1}">
      <dgm:prSet/>
      <dgm:spPr/>
      <dgm:t>
        <a:bodyPr/>
        <a:lstStyle/>
        <a:p>
          <a:endParaRPr lang="en-US"/>
        </a:p>
      </dgm:t>
    </dgm:pt>
    <dgm:pt modelId="{3DA50B55-B3F6-4CBB-80D3-DFB3D9E3AC8D}" type="pres">
      <dgm:prSet presAssocID="{1EED16CC-ECBC-4FBD-B6CA-8E904D1851AA}" presName="outerComposite" presStyleCnt="0">
        <dgm:presLayoutVars>
          <dgm:chMax val="5"/>
          <dgm:dir/>
          <dgm:resizeHandles val="exact"/>
        </dgm:presLayoutVars>
      </dgm:prSet>
      <dgm:spPr/>
    </dgm:pt>
    <dgm:pt modelId="{FF204FF3-926D-4051-9B58-66DBA80CBAF4}" type="pres">
      <dgm:prSet presAssocID="{1EED16CC-ECBC-4FBD-B6CA-8E904D1851AA}" presName="dummyMaxCanvas" presStyleCnt="0">
        <dgm:presLayoutVars/>
      </dgm:prSet>
      <dgm:spPr/>
    </dgm:pt>
    <dgm:pt modelId="{8FEF2FB2-4F28-43BB-8993-3889DFA82909}" type="pres">
      <dgm:prSet presAssocID="{1EED16CC-ECBC-4FBD-B6CA-8E904D1851AA}" presName="FourNodes_1" presStyleLbl="node1" presStyleIdx="0" presStyleCnt="4">
        <dgm:presLayoutVars>
          <dgm:bulletEnabled val="1"/>
        </dgm:presLayoutVars>
      </dgm:prSet>
      <dgm:spPr/>
    </dgm:pt>
    <dgm:pt modelId="{D6B6CAE2-DE48-46F3-B776-68819B929D61}" type="pres">
      <dgm:prSet presAssocID="{1EED16CC-ECBC-4FBD-B6CA-8E904D1851AA}" presName="FourNodes_2" presStyleLbl="node1" presStyleIdx="1" presStyleCnt="4">
        <dgm:presLayoutVars>
          <dgm:bulletEnabled val="1"/>
        </dgm:presLayoutVars>
      </dgm:prSet>
      <dgm:spPr/>
    </dgm:pt>
    <dgm:pt modelId="{FD269F6F-EAA1-41A9-8F3F-9873F0522FE1}" type="pres">
      <dgm:prSet presAssocID="{1EED16CC-ECBC-4FBD-B6CA-8E904D1851AA}" presName="FourNodes_3" presStyleLbl="node1" presStyleIdx="2" presStyleCnt="4">
        <dgm:presLayoutVars>
          <dgm:bulletEnabled val="1"/>
        </dgm:presLayoutVars>
      </dgm:prSet>
      <dgm:spPr/>
    </dgm:pt>
    <dgm:pt modelId="{8D114245-FBEF-4F70-A56C-54250D0C371C}" type="pres">
      <dgm:prSet presAssocID="{1EED16CC-ECBC-4FBD-B6CA-8E904D1851AA}" presName="FourNodes_4" presStyleLbl="node1" presStyleIdx="3" presStyleCnt="4">
        <dgm:presLayoutVars>
          <dgm:bulletEnabled val="1"/>
        </dgm:presLayoutVars>
      </dgm:prSet>
      <dgm:spPr/>
    </dgm:pt>
    <dgm:pt modelId="{04FB9A23-68D8-4000-9188-14DF172FE640}" type="pres">
      <dgm:prSet presAssocID="{1EED16CC-ECBC-4FBD-B6CA-8E904D1851AA}" presName="FourConn_1-2" presStyleLbl="fgAccFollowNode1" presStyleIdx="0" presStyleCnt="3">
        <dgm:presLayoutVars>
          <dgm:bulletEnabled val="1"/>
        </dgm:presLayoutVars>
      </dgm:prSet>
      <dgm:spPr/>
    </dgm:pt>
    <dgm:pt modelId="{7F269066-B803-4AD2-BD59-A6B9077B5643}" type="pres">
      <dgm:prSet presAssocID="{1EED16CC-ECBC-4FBD-B6CA-8E904D1851AA}" presName="FourConn_2-3" presStyleLbl="fgAccFollowNode1" presStyleIdx="1" presStyleCnt="3">
        <dgm:presLayoutVars>
          <dgm:bulletEnabled val="1"/>
        </dgm:presLayoutVars>
      </dgm:prSet>
      <dgm:spPr/>
    </dgm:pt>
    <dgm:pt modelId="{7C3E3E6B-2489-48D0-AAAE-E915C6FF12A3}" type="pres">
      <dgm:prSet presAssocID="{1EED16CC-ECBC-4FBD-B6CA-8E904D1851AA}" presName="FourConn_3-4" presStyleLbl="fgAccFollowNode1" presStyleIdx="2" presStyleCnt="3">
        <dgm:presLayoutVars>
          <dgm:bulletEnabled val="1"/>
        </dgm:presLayoutVars>
      </dgm:prSet>
      <dgm:spPr/>
    </dgm:pt>
    <dgm:pt modelId="{4FB86131-DFC8-4CBE-9E45-8544FC3A00CA}" type="pres">
      <dgm:prSet presAssocID="{1EED16CC-ECBC-4FBD-B6CA-8E904D1851AA}" presName="FourNodes_1_text" presStyleLbl="node1" presStyleIdx="3" presStyleCnt="4">
        <dgm:presLayoutVars>
          <dgm:bulletEnabled val="1"/>
        </dgm:presLayoutVars>
      </dgm:prSet>
      <dgm:spPr/>
    </dgm:pt>
    <dgm:pt modelId="{9C9C060A-88CC-4AE5-BDA9-A18F102968A5}" type="pres">
      <dgm:prSet presAssocID="{1EED16CC-ECBC-4FBD-B6CA-8E904D1851AA}" presName="FourNodes_2_text" presStyleLbl="node1" presStyleIdx="3" presStyleCnt="4">
        <dgm:presLayoutVars>
          <dgm:bulletEnabled val="1"/>
        </dgm:presLayoutVars>
      </dgm:prSet>
      <dgm:spPr/>
    </dgm:pt>
    <dgm:pt modelId="{A3586BB6-603B-4D86-87DD-9D0D36C354A9}" type="pres">
      <dgm:prSet presAssocID="{1EED16CC-ECBC-4FBD-B6CA-8E904D1851AA}" presName="FourNodes_3_text" presStyleLbl="node1" presStyleIdx="3" presStyleCnt="4">
        <dgm:presLayoutVars>
          <dgm:bulletEnabled val="1"/>
        </dgm:presLayoutVars>
      </dgm:prSet>
      <dgm:spPr/>
    </dgm:pt>
    <dgm:pt modelId="{2D2C49A9-DE39-4BDF-ACE4-C0F3348E0CBE}" type="pres">
      <dgm:prSet presAssocID="{1EED16CC-ECBC-4FBD-B6CA-8E904D1851A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AC19202-2F92-4D1D-8280-68A6018C3483}" srcId="{1EED16CC-ECBC-4FBD-B6CA-8E904D1851AA}" destId="{012376EC-5483-40AF-8A6F-43251784B0CB}" srcOrd="2" destOrd="0" parTransId="{2D996BC0-9193-4CDF-8A93-B86CFA7399E2}" sibTransId="{5426DF3C-767F-4FE0-BDF2-AAF295C543B5}"/>
    <dgm:cxn modelId="{C0F27E27-96BB-4F21-AE39-AD9EB483B66D}" type="presOf" srcId="{4EE7AF91-32B9-4AFC-B409-9C679B8CC842}" destId="{8D114245-FBEF-4F70-A56C-54250D0C371C}" srcOrd="0" destOrd="0" presId="urn:microsoft.com/office/officeart/2005/8/layout/vProcess5"/>
    <dgm:cxn modelId="{7D107B33-F256-49B2-AADC-5DB40FEB2C0D}" type="presOf" srcId="{20E4E2F6-03DA-4C96-8913-3F4F75FD186E}" destId="{4FB86131-DFC8-4CBE-9E45-8544FC3A00CA}" srcOrd="1" destOrd="0" presId="urn:microsoft.com/office/officeart/2005/8/layout/vProcess5"/>
    <dgm:cxn modelId="{FDB20743-8045-424C-8A7E-28C1AEAB3F09}" type="presOf" srcId="{012376EC-5483-40AF-8A6F-43251784B0CB}" destId="{A3586BB6-603B-4D86-87DD-9D0D36C354A9}" srcOrd="1" destOrd="0" presId="urn:microsoft.com/office/officeart/2005/8/layout/vProcess5"/>
    <dgm:cxn modelId="{1FEE1465-E3C9-4922-8FA3-0721517543F0}" type="presOf" srcId="{20E4E2F6-03DA-4C96-8913-3F4F75FD186E}" destId="{8FEF2FB2-4F28-43BB-8993-3889DFA82909}" srcOrd="0" destOrd="0" presId="urn:microsoft.com/office/officeart/2005/8/layout/vProcess5"/>
    <dgm:cxn modelId="{0A72DA68-95E4-4ED6-8918-703EC3725585}" type="presOf" srcId="{1EED16CC-ECBC-4FBD-B6CA-8E904D1851AA}" destId="{3DA50B55-B3F6-4CBB-80D3-DFB3D9E3AC8D}" srcOrd="0" destOrd="0" presId="urn:microsoft.com/office/officeart/2005/8/layout/vProcess5"/>
    <dgm:cxn modelId="{D4D59A6B-D3F7-4974-AB68-34BB522B2500}" type="presOf" srcId="{85BE57C3-18B0-4394-BA6F-6EF814CA1444}" destId="{7F269066-B803-4AD2-BD59-A6B9077B5643}" srcOrd="0" destOrd="0" presId="urn:microsoft.com/office/officeart/2005/8/layout/vProcess5"/>
    <dgm:cxn modelId="{933B3D58-FC9F-4A66-AB4E-B4D224CDCB44}" type="presOf" srcId="{950CD56E-D137-49AD-897D-D279D8D135C2}" destId="{04FB9A23-68D8-4000-9188-14DF172FE640}" srcOrd="0" destOrd="0" presId="urn:microsoft.com/office/officeart/2005/8/layout/vProcess5"/>
    <dgm:cxn modelId="{8A013E79-F5E4-4DC8-95E8-670963720AB1}" srcId="{1EED16CC-ECBC-4FBD-B6CA-8E904D1851AA}" destId="{4EE7AF91-32B9-4AFC-B409-9C679B8CC842}" srcOrd="3" destOrd="0" parTransId="{469984A2-E379-4480-B1BB-74CAB4E814A0}" sibTransId="{C67F09BC-7C96-4218-8410-B113D378A14C}"/>
    <dgm:cxn modelId="{9A344F7F-CAEB-45A7-B6C8-F47F9DDB480A}" type="presOf" srcId="{4EE7AF91-32B9-4AFC-B409-9C679B8CC842}" destId="{2D2C49A9-DE39-4BDF-ACE4-C0F3348E0CBE}" srcOrd="1" destOrd="0" presId="urn:microsoft.com/office/officeart/2005/8/layout/vProcess5"/>
    <dgm:cxn modelId="{9B73F1A7-01E5-4151-BE3B-E6668864BFBA}" type="presOf" srcId="{9F5C420A-2F58-4DA7-BB24-293B1E7CB544}" destId="{9C9C060A-88CC-4AE5-BDA9-A18F102968A5}" srcOrd="1" destOrd="0" presId="urn:microsoft.com/office/officeart/2005/8/layout/vProcess5"/>
    <dgm:cxn modelId="{431C35C9-2199-454F-8890-DE1A3F3D0AB9}" type="presOf" srcId="{5426DF3C-767F-4FE0-BDF2-AAF295C543B5}" destId="{7C3E3E6B-2489-48D0-AAAE-E915C6FF12A3}" srcOrd="0" destOrd="0" presId="urn:microsoft.com/office/officeart/2005/8/layout/vProcess5"/>
    <dgm:cxn modelId="{2B04EAD5-D34E-4ADE-8835-D8A946E6F235}" srcId="{1EED16CC-ECBC-4FBD-B6CA-8E904D1851AA}" destId="{9F5C420A-2F58-4DA7-BB24-293B1E7CB544}" srcOrd="1" destOrd="0" parTransId="{42E0E71D-D930-49CE-8970-1F996A0DBA11}" sibTransId="{85BE57C3-18B0-4394-BA6F-6EF814CA1444}"/>
    <dgm:cxn modelId="{B388ECDD-1DFF-4108-9A99-1C8F367855AF}" type="presOf" srcId="{012376EC-5483-40AF-8A6F-43251784B0CB}" destId="{FD269F6F-EAA1-41A9-8F3F-9873F0522FE1}" srcOrd="0" destOrd="0" presId="urn:microsoft.com/office/officeart/2005/8/layout/vProcess5"/>
    <dgm:cxn modelId="{8DFC74E3-29E3-4A22-9539-FC3441A40374}" type="presOf" srcId="{9F5C420A-2F58-4DA7-BB24-293B1E7CB544}" destId="{D6B6CAE2-DE48-46F3-B776-68819B929D61}" srcOrd="0" destOrd="0" presId="urn:microsoft.com/office/officeart/2005/8/layout/vProcess5"/>
    <dgm:cxn modelId="{D3EDC0F0-513B-46AB-BA41-FF7D17CAB0A8}" srcId="{1EED16CC-ECBC-4FBD-B6CA-8E904D1851AA}" destId="{20E4E2F6-03DA-4C96-8913-3F4F75FD186E}" srcOrd="0" destOrd="0" parTransId="{57D54C34-1B68-4B0C-927D-B4742F601396}" sibTransId="{950CD56E-D137-49AD-897D-D279D8D135C2}"/>
    <dgm:cxn modelId="{B34BE474-4A11-4205-B684-400C3C204B04}" type="presParOf" srcId="{3DA50B55-B3F6-4CBB-80D3-DFB3D9E3AC8D}" destId="{FF204FF3-926D-4051-9B58-66DBA80CBAF4}" srcOrd="0" destOrd="0" presId="urn:microsoft.com/office/officeart/2005/8/layout/vProcess5"/>
    <dgm:cxn modelId="{BBCA4604-E14F-45D3-AF21-A7EF718A9007}" type="presParOf" srcId="{3DA50B55-B3F6-4CBB-80D3-DFB3D9E3AC8D}" destId="{8FEF2FB2-4F28-43BB-8993-3889DFA82909}" srcOrd="1" destOrd="0" presId="urn:microsoft.com/office/officeart/2005/8/layout/vProcess5"/>
    <dgm:cxn modelId="{33652D99-E575-40E4-AD47-C393A73F8F22}" type="presParOf" srcId="{3DA50B55-B3F6-4CBB-80D3-DFB3D9E3AC8D}" destId="{D6B6CAE2-DE48-46F3-B776-68819B929D61}" srcOrd="2" destOrd="0" presId="urn:microsoft.com/office/officeart/2005/8/layout/vProcess5"/>
    <dgm:cxn modelId="{E948A99D-9F3E-4B4A-8E16-BBDA3D4B5483}" type="presParOf" srcId="{3DA50B55-B3F6-4CBB-80D3-DFB3D9E3AC8D}" destId="{FD269F6F-EAA1-41A9-8F3F-9873F0522FE1}" srcOrd="3" destOrd="0" presId="urn:microsoft.com/office/officeart/2005/8/layout/vProcess5"/>
    <dgm:cxn modelId="{A0F7BC56-3D3B-4E67-BF86-9346D0B44E8F}" type="presParOf" srcId="{3DA50B55-B3F6-4CBB-80D3-DFB3D9E3AC8D}" destId="{8D114245-FBEF-4F70-A56C-54250D0C371C}" srcOrd="4" destOrd="0" presId="urn:microsoft.com/office/officeart/2005/8/layout/vProcess5"/>
    <dgm:cxn modelId="{E6655CCD-B689-4E5D-90A4-CCC73E816F68}" type="presParOf" srcId="{3DA50B55-B3F6-4CBB-80D3-DFB3D9E3AC8D}" destId="{04FB9A23-68D8-4000-9188-14DF172FE640}" srcOrd="5" destOrd="0" presId="urn:microsoft.com/office/officeart/2005/8/layout/vProcess5"/>
    <dgm:cxn modelId="{48C8E08C-0010-4E1A-BDC8-5EB1538CD2DE}" type="presParOf" srcId="{3DA50B55-B3F6-4CBB-80D3-DFB3D9E3AC8D}" destId="{7F269066-B803-4AD2-BD59-A6B9077B5643}" srcOrd="6" destOrd="0" presId="urn:microsoft.com/office/officeart/2005/8/layout/vProcess5"/>
    <dgm:cxn modelId="{C2F83343-C46C-46DC-97E6-2354C64A6D63}" type="presParOf" srcId="{3DA50B55-B3F6-4CBB-80D3-DFB3D9E3AC8D}" destId="{7C3E3E6B-2489-48D0-AAAE-E915C6FF12A3}" srcOrd="7" destOrd="0" presId="urn:microsoft.com/office/officeart/2005/8/layout/vProcess5"/>
    <dgm:cxn modelId="{DDDABFB9-84D0-40D7-8ACB-1298554297F3}" type="presParOf" srcId="{3DA50B55-B3F6-4CBB-80D3-DFB3D9E3AC8D}" destId="{4FB86131-DFC8-4CBE-9E45-8544FC3A00CA}" srcOrd="8" destOrd="0" presId="urn:microsoft.com/office/officeart/2005/8/layout/vProcess5"/>
    <dgm:cxn modelId="{9C08CC81-BF9D-4D34-8248-AE5537DE2B3D}" type="presParOf" srcId="{3DA50B55-B3F6-4CBB-80D3-DFB3D9E3AC8D}" destId="{9C9C060A-88CC-4AE5-BDA9-A18F102968A5}" srcOrd="9" destOrd="0" presId="urn:microsoft.com/office/officeart/2005/8/layout/vProcess5"/>
    <dgm:cxn modelId="{12FA4214-1A62-46F2-93D6-A1770C3CC13B}" type="presParOf" srcId="{3DA50B55-B3F6-4CBB-80D3-DFB3D9E3AC8D}" destId="{A3586BB6-603B-4D86-87DD-9D0D36C354A9}" srcOrd="10" destOrd="0" presId="urn:microsoft.com/office/officeart/2005/8/layout/vProcess5"/>
    <dgm:cxn modelId="{69A439AB-DCFA-4158-BF66-BCFB7A80BCE4}" type="presParOf" srcId="{3DA50B55-B3F6-4CBB-80D3-DFB3D9E3AC8D}" destId="{2D2C49A9-DE39-4BDF-ACE4-C0F3348E0CB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D4D53-AA5F-47C9-88BD-F8CDB877B264}">
      <dsp:nvSpPr>
        <dsp:cNvPr id="0" name=""/>
        <dsp:cNvSpPr/>
      </dsp:nvSpPr>
      <dsp:spPr>
        <a:xfrm>
          <a:off x="0" y="0"/>
          <a:ext cx="397763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B5B231-434B-4B53-BBE3-45A15C8A1BDB}">
      <dsp:nvSpPr>
        <dsp:cNvPr id="0" name=""/>
        <dsp:cNvSpPr/>
      </dsp:nvSpPr>
      <dsp:spPr>
        <a:xfrm>
          <a:off x="0" y="0"/>
          <a:ext cx="3977639" cy="192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What characterizes the fruit God wants?</a:t>
          </a:r>
        </a:p>
      </dsp:txBody>
      <dsp:txXfrm>
        <a:off x="0" y="0"/>
        <a:ext cx="3977639" cy="1927055"/>
      </dsp:txXfrm>
    </dsp:sp>
    <dsp:sp modelId="{4A453819-DB7C-4DA6-B096-E3009D27F9AC}">
      <dsp:nvSpPr>
        <dsp:cNvPr id="0" name=""/>
        <dsp:cNvSpPr/>
      </dsp:nvSpPr>
      <dsp:spPr>
        <a:xfrm>
          <a:off x="0" y="1927055"/>
          <a:ext cx="397763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0D538D-DDC9-491F-9C62-8C4A06A08F07}">
      <dsp:nvSpPr>
        <dsp:cNvPr id="0" name=""/>
        <dsp:cNvSpPr/>
      </dsp:nvSpPr>
      <dsp:spPr>
        <a:xfrm>
          <a:off x="0" y="1927055"/>
          <a:ext cx="3977639" cy="192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0" y="1927055"/>
        <a:ext cx="3977639" cy="1927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F2FB2-4F28-43BB-8993-3889DFA82909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 network for DMM organizations </a:t>
          </a:r>
        </a:p>
      </dsp:txBody>
      <dsp:txXfrm>
        <a:off x="22746" y="22746"/>
        <a:ext cx="7752669" cy="731121"/>
      </dsp:txXfrm>
    </dsp:sp>
    <dsp:sp modelId="{D6B6CAE2-DE48-46F3-B776-68819B929D61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 we stay consistent and pure in DMM</a:t>
          </a:r>
        </a:p>
      </dsp:txBody>
      <dsp:txXfrm>
        <a:off x="747712" y="940562"/>
        <a:ext cx="7381062" cy="731121"/>
      </dsp:txXfrm>
    </dsp:sp>
    <dsp:sp modelId="{FD269F6F-EAA1-41A9-8F3F-9873F0522FE1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 no one is left behind</a:t>
          </a:r>
        </a:p>
      </dsp:txBody>
      <dsp:txXfrm>
        <a:off x="1461859" y="1858378"/>
        <a:ext cx="7391882" cy="731121"/>
      </dsp:txXfrm>
    </dsp:sp>
    <dsp:sp modelId="{8D114245-FBEF-4F70-A56C-54250D0C371C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 reach every segment of Indonesia</a:t>
          </a:r>
        </a:p>
      </dsp:txBody>
      <dsp:txXfrm>
        <a:off x="2186825" y="2776194"/>
        <a:ext cx="7381062" cy="731121"/>
      </dsp:txXfrm>
    </dsp:sp>
    <dsp:sp modelId="{04FB9A23-68D8-4000-9188-14DF172FE640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7F269066-B803-4AD2-BD59-A6B9077B5643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7C3E3E6B-2489-48D0-AAAE-E915C6FF12A3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40696-B73A-40F0-BE75-17E5B6FC983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066E4-44CF-468C-8126-3951192A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14f124b3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14f124b3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Aila Tasse of Kenya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Shodankeh</a:t>
            </a:r>
            <a:r>
              <a:rPr lang="en-US" dirty="0"/>
              <a:t> Johnson of Sierra Leone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066E4-44CF-468C-8126-3951192AFD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9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417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5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5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5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599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6928BD48-44A3-41F2-84C0-81982A35132E}" type="datetime1">
              <a:rPr lang="en-US" altLang="zh-CN"/>
              <a:pPr/>
              <a:t>1/26/2026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62400" y="6356351"/>
            <a:ext cx="42672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00584" y="636428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213D0C2F-EF7D-4869-B4E3-56A67C18CDEA}" type="slidenum">
              <a:rPr lang="en-US" altLang="zh-CN"/>
              <a:pPr/>
              <a:t>‹#›</a:t>
            </a:fld>
            <a:endParaRPr lang="en-US" altLang="zh-CN" sz="18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49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97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0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91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5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6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78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5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1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8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11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9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8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20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66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1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41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236B-D0B8-488A-E531-CCE4C364B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62115-E6C2-C3C1-5BA7-A7636A1FF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BCC91-6429-767C-66C0-A65CE8C9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7D419-1824-E238-A0E3-466F31302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3E5F1-43EE-D577-BE30-B0C1B079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4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EBCD-4CD7-C334-88C8-5101A6CD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C062-40BC-46EF-EBDF-2D025B4C6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962DB-C6EB-669D-B5A0-88891D50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16617-61FD-77B2-9C1A-615DB408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3736E-48D6-9C38-7C05-88AD220D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11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D4D5-ACFD-02E0-A0C8-CF75A1CE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F76C1-FAF8-C85A-F8FE-124846CC3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84CE-E058-FA2C-C0AD-802802D4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5D7AE-B3BC-48E3-5050-D5DD93E8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7D1C7-4B88-C75A-96AD-C5B58EA3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0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9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E52F-8CB6-6B8F-8B6A-BC98888B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CACAB-E91C-0CA1-ECE6-25F5F8748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DBD51-413C-7563-898F-1C2FC02A3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4DB59-16CD-77A7-2250-1CFBAADB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A706A-7855-80DC-F5C3-FC13F674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81763-C73B-5568-BD3B-93AA377D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64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DEA7-E914-2588-9723-0342CF6C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2C702-D128-839C-C1D1-043D9CB9E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7F59-BA01-29C1-D7A1-F00C4D87C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40BBA-4438-045E-DEC6-AD4F7F61B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94F8A-707B-D91C-7153-BB9072E94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49222-86E3-85E8-AACB-43DF7280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51626-68C0-3389-BC24-4E8CF857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95564-8CCE-A422-A3C9-A53024C3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2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546-B264-291C-5BDC-AC16B69C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72248-FB7E-DA35-C4F8-C96F7CA3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0C038-4C9F-164E-20C6-A7C246B0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27B-7F5F-A033-91E9-C6F468C8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73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3936E-EE50-FB2C-D159-047D8E69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AEC18-FDDF-F93E-ECC9-50BCFAB5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44A66-92E5-6C33-EBB2-C3E5868C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93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CC33-12C2-731E-930D-23B9AB8B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2B964-C017-0E6D-6C20-86583A8DB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652F-4774-4B5A-37EF-A9358B286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1CA01-98D0-EC9F-D00D-B0264EB4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B8CE3-EA39-CE0F-2D4B-B552F7AD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5620F-759C-7251-80F8-6EE8D82C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2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B13C-E7BC-87AA-C13D-F74A390E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C491E4-5E0B-675C-5B1E-5BA0E5BD5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AE7AA-AD6F-C185-68FA-80640EADC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5745-5DD9-C362-A9BD-9D431436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E24F2-2E65-5570-5D71-3F6BC983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C2CC-B0A7-5CEA-6474-2FF3FC99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10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731E-DEA3-FD01-1288-4051FF4D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134FE-B345-7AFC-4F9C-04EBB5AD1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52E7-D7E3-2808-F87E-5D041CB1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B7F6-9F36-C180-35A6-C5B58984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2250-837E-3651-9E47-91D48F0E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8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D59D8-5916-0EAF-72E3-CE0DC86CF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1ECE3-1F44-DE6D-4614-2741BD2C2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0D603-BF00-EAE2-0033-C932692A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8294B-D57D-82AC-591B-9A56913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E97F2-23EE-A940-B46B-EC70AE2D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3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1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0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4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1F0D-BE30-4D77-ABF5-B25766911F7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0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7" r:id="rId1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3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625648-76BA-A1EF-26B2-D0AB26D6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33B1C-9D21-989E-5299-035E8FCFE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50488-F96B-E299-8EDD-7039C20E6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AB5B52-1E3D-4C51-ABCC-EF2D2CF7D78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521A6-41AC-595F-900F-9895B0A08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3E10-C48E-ED97-BDE5-0DB54419E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EADFCD-296E-46DD-8998-1F4D196CC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9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0" name="Rectangle 41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22" name="Rectangle 41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24" name="Rectangle 41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100" name="Picture 4" descr="A map of Southeast Asia">
            <a:extLst>
              <a:ext uri="{FF2B5EF4-FFF2-40B4-BE49-F238E27FC236}">
                <a16:creationId xmlns:a16="http://schemas.microsoft.com/office/drawing/2014/main" id="{8DF9AD00-2831-587D-1782-84CC0EBC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54" y="460465"/>
            <a:ext cx="3539890" cy="591882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3400" dirty="0">
                <a:solidFill>
                  <a:srgbClr val="FFFF00"/>
                </a:solidFill>
              </a:rPr>
              <a:t>ASEAN DMM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3400" dirty="0">
                <a:solidFill>
                  <a:srgbClr val="FFFF00"/>
                </a:solidFill>
              </a:rPr>
              <a:t>COUNTRY LEADERS  gathering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2700" u="sng" dirty="0">
                <a:solidFill>
                  <a:srgbClr val="FFFFFF"/>
                </a:solidFill>
              </a:rPr>
              <a:t>October 15-18, 2024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Jakarta, Indonesia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u="sng" dirty="0">
                <a:solidFill>
                  <a:srgbClr val="FFFFFF"/>
                </a:solidFill>
              </a:rPr>
              <a:t>Purposes: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*Pray &amp; listen to God *recalibrate </a:t>
            </a:r>
            <a:r>
              <a:rPr lang="en-US" sz="2000" dirty="0" err="1">
                <a:solidFill>
                  <a:srgbClr val="FFFFFF"/>
                </a:solidFill>
              </a:rPr>
              <a:t>dmm</a:t>
            </a:r>
            <a:r>
              <a:rPr lang="en-US" sz="2000" dirty="0">
                <a:solidFill>
                  <a:srgbClr val="FFFFFF"/>
                </a:solidFill>
              </a:rPr>
              <a:t> DNA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*learn from each </a:t>
            </a:r>
            <a:r>
              <a:rPr lang="en-US" sz="2000" dirty="0" err="1">
                <a:solidFill>
                  <a:srgbClr val="FFFFFF"/>
                </a:solidFill>
              </a:rPr>
              <a:t>OTher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*build </a:t>
            </a:r>
            <a:r>
              <a:rPr lang="en-US" sz="2000" dirty="0" err="1">
                <a:solidFill>
                  <a:srgbClr val="FFFFFF"/>
                </a:solidFill>
              </a:rPr>
              <a:t>asean</a:t>
            </a:r>
            <a:r>
              <a:rPr lang="en-US" sz="2000" dirty="0">
                <a:solidFill>
                  <a:srgbClr val="FFFFFF"/>
                </a:solidFill>
              </a:rPr>
              <a:t> DMM team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powered by New Generations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 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4115" name="Slide Number Placeholder 5">
            <a:extLst>
              <a:ext uri="{FF2B5EF4-FFF2-40B4-BE49-F238E27FC236}">
                <a16:creationId xmlns:a16="http://schemas.microsoft.com/office/drawing/2014/main" id="{49F67C37-C0D3-9F15-FE2B-75774C57A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2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D055B2-4626-6006-0B2A-86E077B93361}"/>
              </a:ext>
            </a:extLst>
          </p:cNvPr>
          <p:cNvSpPr/>
          <p:nvPr/>
        </p:nvSpPr>
        <p:spPr>
          <a:xfrm>
            <a:off x="1429970" y="1420235"/>
            <a:ext cx="9309370" cy="535021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37222-3C7E-A7AD-4EAA-FBF973BD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6080" y="415598"/>
            <a:ext cx="8610600" cy="1293028"/>
          </a:xfrm>
        </p:spPr>
        <p:txBody>
          <a:bodyPr/>
          <a:lstStyle/>
          <a:p>
            <a:r>
              <a:rPr lang="en-US" dirty="0"/>
              <a:t>levels</a:t>
            </a:r>
          </a:p>
        </p:txBody>
      </p:sp>
      <p:pic>
        <p:nvPicPr>
          <p:cNvPr id="7" name="Content Placeholder 6" descr="A diagram of different steps&#10;&#10;Description automatically generated">
            <a:extLst>
              <a:ext uri="{FF2B5EF4-FFF2-40B4-BE49-F238E27FC236}">
                <a16:creationId xmlns:a16="http://schemas.microsoft.com/office/drawing/2014/main" id="{8538E525-C79C-8DFE-AD31-D8C6ED553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5" y="1643606"/>
            <a:ext cx="8717280" cy="4903471"/>
          </a:xfrm>
        </p:spPr>
      </p:pic>
    </p:spTree>
    <p:extLst>
      <p:ext uri="{BB962C8B-B14F-4D97-AF65-F5344CB8AC3E}">
        <p14:creationId xmlns:p14="http://schemas.microsoft.com/office/powerpoint/2010/main" val="277242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6D12-3B0B-7D37-415D-F65BEC00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47" y="466662"/>
            <a:ext cx="8610600" cy="1293028"/>
          </a:xfrm>
        </p:spPr>
        <p:txBody>
          <a:bodyPr/>
          <a:lstStyle/>
          <a:p>
            <a:r>
              <a:rPr lang="en-US" dirty="0" err="1"/>
              <a:t>Dmm</a:t>
            </a:r>
            <a:r>
              <a:rPr lang="en-US" dirty="0"/>
              <a:t> desired outcome</a:t>
            </a:r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E9894500-DFAF-FF52-38E8-1E88E1E96F8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706527" y="1759690"/>
            <a:ext cx="8904766" cy="4843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87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BFDAD8-F582-CC47-897C-FDBF6E2C3ABA}"/>
              </a:ext>
            </a:extLst>
          </p:cNvPr>
          <p:cNvSpPr/>
          <p:nvPr/>
        </p:nvSpPr>
        <p:spPr>
          <a:xfrm>
            <a:off x="2124076" y="1781175"/>
            <a:ext cx="8229600" cy="498927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8265B-B64E-7764-C356-D80A8CF6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6573" y="1008666"/>
            <a:ext cx="11830693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relate to the regular churches?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Avenue 1					avenue 2	            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 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0FA52-A107-E882-CC6A-47BA2FB6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50" y="2081935"/>
            <a:ext cx="7635075" cy="43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C0F954-8BE0-C2D9-2971-0EBFC7C0FA67}"/>
              </a:ext>
            </a:extLst>
          </p:cNvPr>
          <p:cNvSpPr/>
          <p:nvPr/>
        </p:nvSpPr>
        <p:spPr>
          <a:xfrm>
            <a:off x="2124075" y="857250"/>
            <a:ext cx="9067799" cy="6076949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1BAB4-DD5F-DF98-E1AB-D09DDD3D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102" y="0"/>
            <a:ext cx="6211186" cy="1293028"/>
          </a:xfrm>
        </p:spPr>
        <p:txBody>
          <a:bodyPr>
            <a:normAutofit/>
          </a:bodyPr>
          <a:lstStyle/>
          <a:p>
            <a:r>
              <a:rPr lang="en-US" sz="3600" dirty="0"/>
              <a:t>Tracking results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76920E-69F7-07D5-F15C-33991324B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284" y="1044473"/>
            <a:ext cx="8360933" cy="56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2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73A4-BF28-BBFC-28AA-FCDFCA03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6158" y="-7199"/>
            <a:ext cx="12702362" cy="1293028"/>
          </a:xfrm>
        </p:spPr>
        <p:txBody>
          <a:bodyPr>
            <a:normAutofit/>
          </a:bodyPr>
          <a:lstStyle/>
          <a:p>
            <a:r>
              <a:rPr lang="en-US" sz="3600" dirty="0"/>
              <a:t>Inspecting the fruit 	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FB957-F152-122F-CB19-EF634126737E}"/>
              </a:ext>
            </a:extLst>
          </p:cNvPr>
          <p:cNvSpPr/>
          <p:nvPr/>
        </p:nvSpPr>
        <p:spPr>
          <a:xfrm>
            <a:off x="1276350" y="793667"/>
            <a:ext cx="9848849" cy="614053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5D86E-7472-3413-6E1A-79839E0AE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13" y="1038825"/>
            <a:ext cx="9134412" cy="56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0B755-5355-5A4A-DC97-6C4EBD86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77" y="242968"/>
            <a:ext cx="7675646" cy="830763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Peer coaching at every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0B51CB-2014-DAF4-BEB3-67113FE35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38261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G4 Leaders</a:t>
            </a:r>
          </a:p>
          <a:p>
            <a:endParaRPr lang="en-US" sz="1600" dirty="0"/>
          </a:p>
          <a:p>
            <a:r>
              <a:rPr lang="en-US" sz="1600" dirty="0"/>
              <a:t>G3 Leaders </a:t>
            </a:r>
          </a:p>
          <a:p>
            <a:endParaRPr lang="en-US" sz="1600" dirty="0"/>
          </a:p>
          <a:p>
            <a:r>
              <a:rPr lang="en-US" sz="1600" dirty="0"/>
              <a:t>G2 Leaders</a:t>
            </a:r>
          </a:p>
          <a:p>
            <a:endParaRPr lang="en-US" sz="1600" dirty="0"/>
          </a:p>
          <a:p>
            <a:r>
              <a:rPr lang="en-US" sz="1600" dirty="0"/>
              <a:t>G1 Leaders </a:t>
            </a:r>
          </a:p>
          <a:p>
            <a:endParaRPr lang="en-US" sz="1600" dirty="0"/>
          </a:p>
          <a:p>
            <a:r>
              <a:rPr lang="en-US" sz="1600" dirty="0"/>
              <a:t>Team or Gen 0 House church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D9C4A5BC-64E4-DE2D-43B0-ACD9909A84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tretch/>
        </p:blipFill>
        <p:spPr>
          <a:xfrm>
            <a:off x="4972699" y="1636691"/>
            <a:ext cx="6533501" cy="3691427"/>
          </a:xfrm>
          <a:prstGeom prst="rect">
            <a:avLst/>
          </a:prstGeo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A2F3CB-6FC9-4417-04DE-05964132E45B}"/>
              </a:ext>
            </a:extLst>
          </p:cNvPr>
          <p:cNvCxnSpPr/>
          <p:nvPr/>
        </p:nvCxnSpPr>
        <p:spPr>
          <a:xfrm>
            <a:off x="2307264" y="2052084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5F0014-35AF-5951-E500-584DA357473F}"/>
              </a:ext>
            </a:extLst>
          </p:cNvPr>
          <p:cNvCxnSpPr/>
          <p:nvPr/>
        </p:nvCxnSpPr>
        <p:spPr>
          <a:xfrm>
            <a:off x="2307264" y="2725479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BA02CE-119A-60A3-9F52-B98FC9B1C67C}"/>
              </a:ext>
            </a:extLst>
          </p:cNvPr>
          <p:cNvCxnSpPr/>
          <p:nvPr/>
        </p:nvCxnSpPr>
        <p:spPr>
          <a:xfrm>
            <a:off x="2307264" y="3429000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A665E2-8AFD-7401-0030-5308587354BB}"/>
              </a:ext>
            </a:extLst>
          </p:cNvPr>
          <p:cNvCxnSpPr/>
          <p:nvPr/>
        </p:nvCxnSpPr>
        <p:spPr>
          <a:xfrm>
            <a:off x="2307264" y="4097079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F603F8-E86B-575B-104B-8C74A30DE76D}"/>
              </a:ext>
            </a:extLst>
          </p:cNvPr>
          <p:cNvCxnSpPr>
            <a:cxnSpLocks/>
          </p:cNvCxnSpPr>
          <p:nvPr/>
        </p:nvCxnSpPr>
        <p:spPr>
          <a:xfrm>
            <a:off x="3763214" y="4756297"/>
            <a:ext cx="3860330" cy="8861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02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D18FBF-86BF-EE40-87CC-F11BF1FF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42" y="2262399"/>
            <a:ext cx="7865132" cy="42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0EB1E-EC66-FC9A-1C8C-6FDCB4BD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will take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CA295-7372-EBFA-B8F4-6CEF9735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8" y="1755290"/>
            <a:ext cx="10820400" cy="4024125"/>
          </a:xfrm>
        </p:spPr>
        <p:txBody>
          <a:bodyPr/>
          <a:lstStyle/>
          <a:p>
            <a:r>
              <a:rPr lang="en-US" dirty="0"/>
              <a:t>But not normal structure!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2547776C-E997-6CD6-3BEC-0BB0AA87867D}"/>
              </a:ext>
            </a:extLst>
          </p:cNvPr>
          <p:cNvSpPr/>
          <p:nvPr/>
        </p:nvSpPr>
        <p:spPr>
          <a:xfrm>
            <a:off x="3660857" y="2610048"/>
            <a:ext cx="4022651" cy="3561907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97" y="829340"/>
            <a:ext cx="11785605" cy="5825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9F795-F6C0-4896-B61B-114A2261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/>
          <a:lstStyle/>
          <a:p>
            <a:r>
              <a:rPr lang="en-US" dirty="0"/>
              <a:t>Dr. Aila tasse, Kenya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2686-848D-78FA-3FF4-991DE5856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986E-84B3-9A8C-00DB-7AAEA496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265"/>
            <a:ext cx="11722395" cy="1293028"/>
          </a:xfrm>
        </p:spPr>
        <p:txBody>
          <a:bodyPr/>
          <a:lstStyle/>
          <a:p>
            <a:r>
              <a:rPr lang="en-US" dirty="0"/>
              <a:t>Rev. </a:t>
            </a:r>
            <a:r>
              <a:rPr lang="en-US" dirty="0" err="1"/>
              <a:t>Shodankeh</a:t>
            </a:r>
            <a:r>
              <a:rPr lang="en-US" dirty="0"/>
              <a:t> Johnson, Sierra Leone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5E73-0153-6659-F512-B4E36413A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27F76-F534-4EC4-B6A7-B065C7F0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51" y="1010757"/>
            <a:ext cx="10395098" cy="58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Transformational Leadership | The Make It Happen Moment ®">
            <a:extLst>
              <a:ext uri="{FF2B5EF4-FFF2-40B4-BE49-F238E27FC236}">
                <a16:creationId xmlns:a16="http://schemas.microsoft.com/office/drawing/2014/main" id="{82ED19AA-40C4-7CBB-E2CD-1EE0E3F3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99"/>
            <a:ext cx="12273629" cy="70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B58AEE0-26FB-C829-D0BC-9BEF65784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829" y="5928424"/>
            <a:ext cx="1097758" cy="9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6877044" y="5542685"/>
            <a:ext cx="446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MS PMincho" panose="02020600040205080304" pitchFamily="18" charset="-128"/>
                <a:sym typeface="MS PMincho" panose="02020600040205080304" pitchFamily="18" charset="-128"/>
              </a:rPr>
              <a:t>Marzuki</a:t>
            </a:r>
            <a:r>
              <a:rPr lang="en-US" sz="4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MS PMincho" panose="02020600040205080304" pitchFamily="18" charset="-128"/>
                <a:sym typeface="MS PMincho" panose="02020600040205080304" pitchFamily="18" charset="-128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35802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A281-A5DA-8203-05D6-FDEEDC91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New generations?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642B-79B4-294C-9C35-833E779CB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DMM DNA organization.</a:t>
            </a:r>
          </a:p>
          <a:p>
            <a:r>
              <a:rPr lang="en-US" dirty="0"/>
              <a:t>Not a traditional mission org</a:t>
            </a:r>
          </a:p>
          <a:p>
            <a:r>
              <a:rPr lang="en-US" dirty="0"/>
              <a:t>Not a denomination</a:t>
            </a:r>
          </a:p>
          <a:p>
            <a:r>
              <a:rPr lang="en-US" dirty="0"/>
              <a:t>Not into branding</a:t>
            </a:r>
          </a:p>
          <a:p>
            <a:r>
              <a:rPr lang="en-US" dirty="0"/>
              <a:t>IF you want to work with us and are serious, we’ll commit to working with you to the point of 7 Generational movement. We exist to make you strong and fruitful.</a:t>
            </a:r>
          </a:p>
          <a:p>
            <a:r>
              <a:rPr lang="en-US" dirty="0"/>
              <a:t>Our focus 3D-DMM = healthy, multiplying disciples in multiplying churches in multiplying movements</a:t>
            </a:r>
          </a:p>
          <a:p>
            <a:r>
              <a:rPr lang="en-US" dirty="0"/>
              <a:t>We try to model everything for you to repeat, including MOU idea for you to do the same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1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35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at's Not All Folks! | Chorleywood Magazine">
            <a:extLst>
              <a:ext uri="{FF2B5EF4-FFF2-40B4-BE49-F238E27FC236}">
                <a16:creationId xmlns:a16="http://schemas.microsoft.com/office/drawing/2014/main" id="{F130D0B2-B104-D70C-180C-4A459907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339" y="1918971"/>
            <a:ext cx="6127287" cy="34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5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FFCD-31ED-43E7-764C-1D591CA2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57" y="639762"/>
            <a:ext cx="8610600" cy="1293028"/>
          </a:xfrm>
        </p:spPr>
        <p:txBody>
          <a:bodyPr/>
          <a:lstStyle/>
          <a:p>
            <a:r>
              <a:rPr lang="en-US" dirty="0"/>
              <a:t>Don’t forget about prayer!</a:t>
            </a:r>
          </a:p>
        </p:txBody>
      </p:sp>
      <p:pic>
        <p:nvPicPr>
          <p:cNvPr id="3074" name="Picture 2" descr="Prayer from the Middle | The Contemplative Activist">
            <a:extLst>
              <a:ext uri="{FF2B5EF4-FFF2-40B4-BE49-F238E27FC236}">
                <a16:creationId xmlns:a16="http://schemas.microsoft.com/office/drawing/2014/main" id="{8879E2C9-CB8F-A11F-D11D-D21EC4C33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83" y="2193925"/>
            <a:ext cx="58048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3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FD1D8D0-AD7B-4864-AFDA-6EAB239568F5}"/>
              </a:ext>
            </a:extLst>
          </p:cNvPr>
          <p:cNvSpPr/>
          <p:nvPr/>
        </p:nvSpPr>
        <p:spPr>
          <a:xfrm>
            <a:off x="784577" y="878456"/>
            <a:ext cx="10329333" cy="4831644"/>
          </a:xfrm>
          <a:prstGeom prst="triangl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BE5E85-0D16-4255-A815-86182BCFE449}"/>
              </a:ext>
            </a:extLst>
          </p:cNvPr>
          <p:cNvCxnSpPr>
            <a:cxnSpLocks/>
          </p:cNvCxnSpPr>
          <p:nvPr/>
        </p:nvCxnSpPr>
        <p:spPr>
          <a:xfrm>
            <a:off x="1467556" y="5147733"/>
            <a:ext cx="896337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6968E1-D7E4-4CF4-979B-A228DAA1F476}"/>
              </a:ext>
            </a:extLst>
          </p:cNvPr>
          <p:cNvSpPr txBox="1"/>
          <p:nvPr/>
        </p:nvSpPr>
        <p:spPr>
          <a:xfrm>
            <a:off x="2652889" y="5186880"/>
            <a:ext cx="8026400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Church Plant – Prayer Movement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B0675-3695-4BFE-A141-0B7C8E13C846}"/>
              </a:ext>
            </a:extLst>
          </p:cNvPr>
          <p:cNvCxnSpPr>
            <a:cxnSpLocks/>
          </p:cNvCxnSpPr>
          <p:nvPr/>
        </p:nvCxnSpPr>
        <p:spPr>
          <a:xfrm>
            <a:off x="1896533" y="4662311"/>
            <a:ext cx="816186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24A6B2-2B2C-48D8-83C9-FBEB90E9696B}"/>
              </a:ext>
            </a:extLst>
          </p:cNvPr>
          <p:cNvSpPr txBox="1"/>
          <p:nvPr/>
        </p:nvSpPr>
        <p:spPr>
          <a:xfrm>
            <a:off x="3013428" y="4748157"/>
            <a:ext cx="583776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Every Zone – Zonal Prayer Movement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EA2788-9ECE-4C40-A2FE-074C9CB9D4E2}"/>
              </a:ext>
            </a:extLst>
          </p:cNvPr>
          <p:cNvCxnSpPr>
            <a:cxnSpLocks/>
          </p:cNvCxnSpPr>
          <p:nvPr/>
        </p:nvCxnSpPr>
        <p:spPr>
          <a:xfrm>
            <a:off x="2449689" y="4114800"/>
            <a:ext cx="696524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5AE436-01A1-44BE-94E5-D30E39066CE9}"/>
              </a:ext>
            </a:extLst>
          </p:cNvPr>
          <p:cNvSpPr txBox="1"/>
          <p:nvPr/>
        </p:nvSpPr>
        <p:spPr>
          <a:xfrm>
            <a:off x="2652889" y="4138557"/>
            <a:ext cx="6558844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Area – Area Prayer Movement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7B392-ED99-48B1-9882-5D8535356F5A}"/>
              </a:ext>
            </a:extLst>
          </p:cNvPr>
          <p:cNvCxnSpPr>
            <a:cxnSpLocks/>
          </p:cNvCxnSpPr>
          <p:nvPr/>
        </p:nvCxnSpPr>
        <p:spPr>
          <a:xfrm>
            <a:off x="4064000" y="2664178"/>
            <a:ext cx="37704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494BD7-A313-42BA-A34F-3C2BB1C7B2B9}"/>
              </a:ext>
            </a:extLst>
          </p:cNvPr>
          <p:cNvCxnSpPr>
            <a:cxnSpLocks/>
          </p:cNvCxnSpPr>
          <p:nvPr/>
        </p:nvCxnSpPr>
        <p:spPr>
          <a:xfrm>
            <a:off x="3013428" y="3561644"/>
            <a:ext cx="583776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FC005C-5609-424A-9414-B18EC76838E8}"/>
              </a:ext>
            </a:extLst>
          </p:cNvPr>
          <p:cNvSpPr txBox="1"/>
          <p:nvPr/>
        </p:nvSpPr>
        <p:spPr>
          <a:xfrm>
            <a:off x="3013427" y="3656379"/>
            <a:ext cx="5961239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District – District Prayer Movement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1069F-E2CA-4EF2-A505-C57CE39CA0D0}"/>
              </a:ext>
            </a:extLst>
          </p:cNvPr>
          <p:cNvSpPr txBox="1"/>
          <p:nvPr/>
        </p:nvSpPr>
        <p:spPr>
          <a:xfrm>
            <a:off x="7608339" y="500465"/>
            <a:ext cx="4459856" cy="175432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Sends out national prayer request, organize national prayer retreats, conferences and programs.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Receive reports and collate them,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E4E1FC-11E1-479D-9ABA-3E3CC4593530}"/>
              </a:ext>
            </a:extLst>
          </p:cNvPr>
          <p:cNvSpPr txBox="1"/>
          <p:nvPr/>
        </p:nvSpPr>
        <p:spPr>
          <a:xfrm>
            <a:off x="3577166" y="3038692"/>
            <a:ext cx="4800600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Country – Country Prayer Movement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764C-DFC1-4534-A3CD-74F96BE1AF1F}"/>
              </a:ext>
            </a:extLst>
          </p:cNvPr>
          <p:cNvSpPr txBox="1"/>
          <p:nvPr/>
        </p:nvSpPr>
        <p:spPr>
          <a:xfrm>
            <a:off x="4679244" y="1895005"/>
            <a:ext cx="2596444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National Prayer Movement.</a:t>
            </a:r>
          </a:p>
        </p:txBody>
      </p:sp>
      <p:sp>
        <p:nvSpPr>
          <p:cNvPr id="28" name="Right Arrow 2">
            <a:extLst>
              <a:ext uri="{FF2B5EF4-FFF2-40B4-BE49-F238E27FC236}">
                <a16:creationId xmlns:a16="http://schemas.microsoft.com/office/drawing/2014/main" id="{10CDCB14-DB0C-4751-A820-FE41DE8A0CB6}"/>
              </a:ext>
            </a:extLst>
          </p:cNvPr>
          <p:cNvSpPr/>
          <p:nvPr/>
        </p:nvSpPr>
        <p:spPr>
          <a:xfrm>
            <a:off x="1247424" y="5654399"/>
            <a:ext cx="9697155" cy="1028247"/>
          </a:xfrm>
          <a:prstGeom prst="rightArrow">
            <a:avLst/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Disciple An Intercessor </a:t>
            </a:r>
          </a:p>
        </p:txBody>
      </p:sp>
      <p:sp>
        <p:nvSpPr>
          <p:cNvPr id="29" name="Right Arrow 4">
            <a:extLst>
              <a:ext uri="{FF2B5EF4-FFF2-40B4-BE49-F238E27FC236}">
                <a16:creationId xmlns:a16="http://schemas.microsoft.com/office/drawing/2014/main" id="{10807940-CB76-4728-BA00-540B7982D07B}"/>
              </a:ext>
            </a:extLst>
          </p:cNvPr>
          <p:cNvSpPr/>
          <p:nvPr/>
        </p:nvSpPr>
        <p:spPr>
          <a:xfrm rot="18835882">
            <a:off x="-354291" y="2810709"/>
            <a:ext cx="5591888" cy="1264023"/>
          </a:xfrm>
          <a:prstGeom prst="rightArrow">
            <a:avLst/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Disciplining Every Disciple to Pray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(Through Couching and Mentoring)</a:t>
            </a:r>
          </a:p>
        </p:txBody>
      </p:sp>
      <p:sp>
        <p:nvSpPr>
          <p:cNvPr id="30" name="Right Arrow 6">
            <a:extLst>
              <a:ext uri="{FF2B5EF4-FFF2-40B4-BE49-F238E27FC236}">
                <a16:creationId xmlns:a16="http://schemas.microsoft.com/office/drawing/2014/main" id="{8D8D9BD6-528A-46AC-B3E1-FE7908F17C63}"/>
              </a:ext>
            </a:extLst>
          </p:cNvPr>
          <p:cNvSpPr/>
          <p:nvPr/>
        </p:nvSpPr>
        <p:spPr>
          <a:xfrm rot="2649669">
            <a:off x="6708755" y="2893419"/>
            <a:ext cx="5500241" cy="1169855"/>
          </a:xfrm>
          <a:prstGeom prst="rightArrow">
            <a:avLst>
              <a:gd name="adj1" fmla="val 50000"/>
              <a:gd name="adj2" fmla="val 53121"/>
            </a:avLst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Creating  Prayer Movement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Each Level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17ACD4-54D8-4726-AC02-A6278B3C4E28}"/>
              </a:ext>
            </a:extLst>
          </p:cNvPr>
          <p:cNvSpPr txBox="1"/>
          <p:nvPr/>
        </p:nvSpPr>
        <p:spPr>
          <a:xfrm>
            <a:off x="0" y="44216"/>
            <a:ext cx="7653868" cy="132343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PRAYER STRUCTURE WITHIN ANGLOPHONE W</a:t>
            </a:r>
            <a:r>
              <a:rPr lang="en-US" sz="4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est</a:t>
            </a:r>
            <a:r>
              <a:rPr lang="en-US" sz="4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Africa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A21BD7-B9EC-4F5C-9D54-666229BE6B2E}"/>
              </a:ext>
            </a:extLst>
          </p:cNvPr>
          <p:cNvCxnSpPr>
            <a:cxnSpLocks/>
          </p:cNvCxnSpPr>
          <p:nvPr/>
        </p:nvCxnSpPr>
        <p:spPr>
          <a:xfrm flipV="1">
            <a:off x="6351267" y="1221396"/>
            <a:ext cx="1667962" cy="836006"/>
          </a:xfrm>
          <a:prstGeom prst="straightConnector1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1C9090-1412-4445-9C10-02DE8560201C}"/>
              </a:ext>
            </a:extLst>
          </p:cNvPr>
          <p:cNvCxnSpPr>
            <a:cxnSpLocks/>
          </p:cNvCxnSpPr>
          <p:nvPr/>
        </p:nvCxnSpPr>
        <p:spPr>
          <a:xfrm>
            <a:off x="4064000" y="2700130"/>
            <a:ext cx="3770489" cy="20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D498E3-8641-4110-B1EB-013A2D2E3169}"/>
              </a:ext>
            </a:extLst>
          </p:cNvPr>
          <p:cNvCxnSpPr>
            <a:cxnSpLocks/>
          </p:cNvCxnSpPr>
          <p:nvPr/>
        </p:nvCxnSpPr>
        <p:spPr>
          <a:xfrm flipV="1">
            <a:off x="3019113" y="3565156"/>
            <a:ext cx="5729776" cy="110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AF8088-91FD-4E8C-BCC6-A9E1B3A98749}"/>
              </a:ext>
            </a:extLst>
          </p:cNvPr>
          <p:cNvCxnSpPr>
            <a:cxnSpLocks/>
          </p:cNvCxnSpPr>
          <p:nvPr/>
        </p:nvCxnSpPr>
        <p:spPr>
          <a:xfrm>
            <a:off x="2494846" y="4146894"/>
            <a:ext cx="6920087" cy="20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CA185D-2C87-4901-A2B6-22CAC7909CB3}"/>
              </a:ext>
            </a:extLst>
          </p:cNvPr>
          <p:cNvCxnSpPr>
            <a:cxnSpLocks/>
          </p:cNvCxnSpPr>
          <p:nvPr/>
        </p:nvCxnSpPr>
        <p:spPr>
          <a:xfrm>
            <a:off x="1896533" y="4681792"/>
            <a:ext cx="8161867" cy="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C2A940F-44D6-44B6-987E-A8080398007D}"/>
              </a:ext>
            </a:extLst>
          </p:cNvPr>
          <p:cNvCxnSpPr>
            <a:cxnSpLocks/>
          </p:cNvCxnSpPr>
          <p:nvPr/>
        </p:nvCxnSpPr>
        <p:spPr>
          <a:xfrm>
            <a:off x="1337776" y="5176623"/>
            <a:ext cx="9221569" cy="53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B65AF5-A8B7-4C37-99A5-D5E194CF6030}"/>
              </a:ext>
            </a:extLst>
          </p:cNvPr>
          <p:cNvCxnSpPr/>
          <p:nvPr/>
        </p:nvCxnSpPr>
        <p:spPr>
          <a:xfrm flipV="1">
            <a:off x="6351267" y="1221396"/>
            <a:ext cx="1483222" cy="83600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9697F1-B6EF-4A33-BE86-10ADFB20CF19}"/>
              </a:ext>
            </a:extLst>
          </p:cNvPr>
          <p:cNvSpPr txBox="1"/>
          <p:nvPr/>
        </p:nvSpPr>
        <p:spPr>
          <a:xfrm>
            <a:off x="36766" y="1409091"/>
            <a:ext cx="2458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each level there are teams of intercessors with different team leaders.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ACF5CD-77E2-4E18-B040-3C2B4CBF796C}"/>
              </a:ext>
            </a:extLst>
          </p:cNvPr>
          <p:cNvSpPr txBox="1"/>
          <p:nvPr/>
        </p:nvSpPr>
        <p:spPr>
          <a:xfrm>
            <a:off x="1930400" y="373628"/>
            <a:ext cx="8773118" cy="854348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Calendar </a:t>
            </a:r>
            <a:r>
              <a:rPr lang="en-US" sz="4800" b="1" cap="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do’a</a:t>
            </a:r>
            <a:r>
              <a:rPr lang="en-US" sz="48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BFB54-E2A1-4F0E-9EBE-CD202F43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81" y="1285422"/>
            <a:ext cx="9215037" cy="518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0F756-9007-4F44-B522-F9AFA53A28FF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19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AA97-7415-6345-0904-091F6171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0" y="353695"/>
            <a:ext cx="8610600" cy="1293028"/>
          </a:xfrm>
        </p:spPr>
        <p:txBody>
          <a:bodyPr/>
          <a:lstStyle/>
          <a:p>
            <a:r>
              <a:rPr lang="en-US" dirty="0"/>
              <a:t>So is all this disconnected from the rest of the church?</a:t>
            </a:r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89ED936E-A5DF-EC7F-A2A6-FAD7FD1FB42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934960" y="3038705"/>
            <a:ext cx="5861973" cy="352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5) What if Every Global Church Banded With Every Other Global Church? |  Brigada">
            <a:extLst>
              <a:ext uri="{FF2B5EF4-FFF2-40B4-BE49-F238E27FC236}">
                <a16:creationId xmlns:a16="http://schemas.microsoft.com/office/drawing/2014/main" id="{4A504A16-A902-9836-401E-D8C1C91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7" y="1613870"/>
            <a:ext cx="3964282" cy="29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ick Man Open Arms Stock Illustrations – 78 Stick Man Open Arms Stock  Illustrations, Vectors &amp; Clipart - Dreamstime">
            <a:extLst>
              <a:ext uri="{FF2B5EF4-FFF2-40B4-BE49-F238E27FC236}">
                <a16:creationId xmlns:a16="http://schemas.microsoft.com/office/drawing/2014/main" id="{CD4985C4-80DB-BDAF-B629-A9E544D9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9" y="3689498"/>
            <a:ext cx="1493239" cy="24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13D7-0F97-3343-195C-D8659E36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L10 Indonesia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4A3D50-33DE-0503-F213-DBCAFDBE0F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049382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591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615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6160" name="Picture 615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6146" name="Picture 2" descr="The Terrible Sufferings Of Isa – Jesus – Yeshua – For You, For Me, For All  Of Us – I Love Muslims">
            <a:extLst>
              <a:ext uri="{FF2B5EF4-FFF2-40B4-BE49-F238E27FC236}">
                <a16:creationId xmlns:a16="http://schemas.microsoft.com/office/drawing/2014/main" id="{5422A485-9514-06E4-3BC9-897E549F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C64BB-F9AA-FE41-C9E7-78737A6D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dirty="0"/>
              <a:t>All praise to Jesus!</a:t>
            </a:r>
          </a:p>
        </p:txBody>
      </p:sp>
    </p:spTree>
    <p:extLst>
      <p:ext uri="{BB962C8B-B14F-4D97-AF65-F5344CB8AC3E}">
        <p14:creationId xmlns:p14="http://schemas.microsoft.com/office/powerpoint/2010/main" val="27495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A146-80C5-325E-23D1-E83E32C5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520533"/>
            <a:ext cx="8610600" cy="1293028"/>
          </a:xfrm>
        </p:spPr>
        <p:txBody>
          <a:bodyPr/>
          <a:lstStyle/>
          <a:p>
            <a:r>
              <a:rPr lang="en-US" dirty="0" err="1"/>
              <a:t>Referensi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Bahasa </a:t>
            </a:r>
            <a:r>
              <a:rPr lang="en-US" dirty="0" err="1"/>
              <a:t>indonesia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BE45C0-2AF2-DB87-672B-EFCDFD119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754" t="5429" r="686" b="8734"/>
          <a:stretch/>
        </p:blipFill>
        <p:spPr>
          <a:xfrm>
            <a:off x="4603845" y="1980015"/>
            <a:ext cx="3028107" cy="4036226"/>
          </a:xfrm>
          <a:prstGeom prst="rect">
            <a:avLst/>
          </a:prstGeom>
        </p:spPr>
      </p:pic>
      <p:pic>
        <p:nvPicPr>
          <p:cNvPr id="1028" name="Picture 4" descr="From Megachurch to Multiplication — Experience Life">
            <a:extLst>
              <a:ext uri="{FF2B5EF4-FFF2-40B4-BE49-F238E27FC236}">
                <a16:creationId xmlns:a16="http://schemas.microsoft.com/office/drawing/2014/main" id="{28015746-5345-DE3F-FABA-ABEF36EC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60" y="1980015"/>
            <a:ext cx="2952586" cy="40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akan Allah pada Masa Kini | PERPUSTAKAAN MATHETES STT SAPPI">
            <a:extLst>
              <a:ext uri="{FF2B5EF4-FFF2-40B4-BE49-F238E27FC236}">
                <a16:creationId xmlns:a16="http://schemas.microsoft.com/office/drawing/2014/main" id="{15DB67B8-2BD0-359B-79E8-E7D4D5E4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3" y="2057401"/>
            <a:ext cx="2820505" cy="403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85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C051-D3CD-8EB9-204A-72018145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Baru </a:t>
            </a:r>
            <a:r>
              <a:rPr lang="en-US" dirty="0" err="1"/>
              <a:t>terbit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inggeris</a:t>
            </a:r>
            <a:endParaRPr lang="en-US" dirty="0"/>
          </a:p>
        </p:txBody>
      </p:sp>
      <p:pic>
        <p:nvPicPr>
          <p:cNvPr id="2050" name="Picture 2" descr="Cabbages in the Desert: How God Transformed a Devout Muslim and Catalyzed  Disciple Making Movements among Unreached Peoples See more">
            <a:extLst>
              <a:ext uri="{FF2B5EF4-FFF2-40B4-BE49-F238E27FC236}">
                <a16:creationId xmlns:a16="http://schemas.microsoft.com/office/drawing/2014/main" id="{ADF56BBB-7A1E-44C8-9A9D-D07D229B11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2" y="2193925"/>
            <a:ext cx="2515195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1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3424-5082-0EB4-52F9-779EFF3B4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58462"/>
            <a:ext cx="10820400" cy="4024125"/>
          </a:xfrm>
        </p:spPr>
        <p:txBody>
          <a:bodyPr/>
          <a:lstStyle/>
          <a:p>
            <a:r>
              <a:rPr lang="en-US" dirty="0"/>
              <a:t>NG has little fruit of its own</a:t>
            </a:r>
          </a:p>
          <a:p>
            <a:r>
              <a:rPr lang="en-US" dirty="0"/>
              <a:t>NG’s fruit is through partnership</a:t>
            </a:r>
          </a:p>
          <a:p>
            <a:r>
              <a:rPr lang="en-US" dirty="0"/>
              <a:t>Here’s what’s happened:</a:t>
            </a:r>
          </a:p>
          <a:p>
            <a:pPr lvl="1"/>
            <a:r>
              <a:rPr lang="en-US" dirty="0"/>
              <a:t>233 movements of </a:t>
            </a:r>
          </a:p>
          <a:p>
            <a:pPr lvl="1"/>
            <a:r>
              <a:rPr lang="en-US" dirty="0"/>
              <a:t>140,000+ churches, and</a:t>
            </a:r>
          </a:p>
          <a:p>
            <a:pPr lvl="1"/>
            <a:r>
              <a:rPr lang="en-US" dirty="0"/>
              <a:t>2,7 Million new disciples</a:t>
            </a:r>
          </a:p>
          <a:p>
            <a:pPr lvl="1"/>
            <a:r>
              <a:rPr lang="en-US" dirty="0"/>
              <a:t>In 60 countries</a:t>
            </a:r>
          </a:p>
          <a:p>
            <a:pPr lvl="1"/>
            <a:r>
              <a:rPr lang="en-US" dirty="0"/>
              <a:t>Among 983 people groups</a:t>
            </a:r>
          </a:p>
          <a:p>
            <a:pPr lvl="1"/>
            <a:r>
              <a:rPr lang="en-US" dirty="0"/>
              <a:t>Since 2005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365C6-669A-5CFC-8DA4-6481D71D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2057401"/>
            <a:ext cx="6248399" cy="38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8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59CB-2E41-3B4B-E2CA-831791BA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40" y="408773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Such things only happen by changing our leadership style: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3E24D20E-9DE8-1B44-2442-9B55125C2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6240" y="1701801"/>
            <a:ext cx="7797800" cy="5029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37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D2D8-BBAD-BAE4-0ADC-C070AC9F0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3D-DMM (pure DMM)	</a:t>
            </a:r>
          </a:p>
        </p:txBody>
      </p:sp>
    </p:spTree>
    <p:extLst>
      <p:ext uri="{BB962C8B-B14F-4D97-AF65-F5344CB8AC3E}">
        <p14:creationId xmlns:p14="http://schemas.microsoft.com/office/powerpoint/2010/main" val="54418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2E5DF-A7AC-44D3-C248-C0023E83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Yohn 15:1-17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B8DE0-A4C5-1062-D5B9-F116DE40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170" y="746126"/>
            <a:ext cx="5472558" cy="547255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F8C276-E6C9-6207-8A4D-53E9259B8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424905"/>
              </p:ext>
            </p:extLst>
          </p:nvPr>
        </p:nvGraphicFramePr>
        <p:xfrm>
          <a:off x="685800" y="2364573"/>
          <a:ext cx="3977639" cy="38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368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100A-B369-C8F3-7E4E-2E615874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4" y="639315"/>
            <a:ext cx="8610600" cy="1293028"/>
          </a:xfrm>
        </p:spPr>
        <p:txBody>
          <a:bodyPr/>
          <a:lstStyle/>
          <a:p>
            <a:r>
              <a:rPr lang="en-US" dirty="0"/>
              <a:t>3D = wide-deep-long</a:t>
            </a:r>
          </a:p>
        </p:txBody>
      </p:sp>
      <p:pic>
        <p:nvPicPr>
          <p:cNvPr id="1028" name="Picture 4" descr="Square black cardboard plastic package box Vector Image">
            <a:extLst>
              <a:ext uri="{FF2B5EF4-FFF2-40B4-BE49-F238E27FC236}">
                <a16:creationId xmlns:a16="http://schemas.microsoft.com/office/drawing/2014/main" id="{5F06CCF5-43A0-A886-C388-8FAF3532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96" y="1851510"/>
            <a:ext cx="3494961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FE811A-FCAB-6936-803E-12FFAF6D0F16}"/>
              </a:ext>
            </a:extLst>
          </p:cNvPr>
          <p:cNvSpPr txBox="1">
            <a:spLocks/>
          </p:cNvSpPr>
          <p:nvPr/>
        </p:nvSpPr>
        <p:spPr>
          <a:xfrm>
            <a:off x="-1543393" y="5545235"/>
            <a:ext cx="1023561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I’m bored with 1 and 2D!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620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buSzPts val="11200"/>
            </a:pPr>
            <a:r>
              <a:rPr lang="en-US" sz="4800" dirty="0"/>
              <a:t>So, what should be #1? </a:t>
            </a:r>
            <a:endParaRPr sz="4800" dirty="0"/>
          </a:p>
        </p:txBody>
      </p:sp>
      <p:sp>
        <p:nvSpPr>
          <p:cNvPr id="356" name="Google Shape;356;p10"/>
          <p:cNvSpPr txBox="1"/>
          <p:nvPr/>
        </p:nvSpPr>
        <p:spPr>
          <a:xfrm>
            <a:off x="533398" y="1644434"/>
            <a:ext cx="8477251" cy="3853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9600"/>
            </a:pP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Quality! But how?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9600"/>
            </a:pPr>
            <a:endParaRPr sz="4800" b="1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*Train &amp; teach for maturity</a:t>
            </a:r>
            <a:endParaRPr sz="900" dirty="0"/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*Train our disciples to be trainers 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*Make leaders from the beginning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*Create an open and transparent culture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*Keep working on tactics; don’t stay stuck</a:t>
            </a:r>
            <a:endParaRPr sz="3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7" name="Google Shape;357;p10" descr="What is Internal Quality Assurance? | Educating U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6679" y="1594885"/>
            <a:ext cx="3141922" cy="262624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0"/>
          <p:cNvSpPr/>
          <p:nvPr/>
        </p:nvSpPr>
        <p:spPr>
          <a:xfrm>
            <a:off x="-16975" y="6093475"/>
            <a:ext cx="12225900" cy="88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5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9" name="Google Shape;359;p10" descr="logo black white letter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0650" y="6093470"/>
            <a:ext cx="3009900" cy="7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 txBox="1"/>
          <p:nvPr/>
        </p:nvSpPr>
        <p:spPr>
          <a:xfrm>
            <a:off x="544773" y="6337106"/>
            <a:ext cx="1920150" cy="25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buClr>
                <a:srgbClr val="FFFFFF"/>
              </a:buClr>
              <a:buSzPts val="2600"/>
            </a:pPr>
            <a:r>
              <a:rPr lang="en-US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New Generations 2024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18E3-8F4E-272E-11DF-F5AD0796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5" y="262216"/>
            <a:ext cx="4130748" cy="144144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the </a:t>
            </a:r>
            <a:r>
              <a:rPr lang="en-US" sz="4400" dirty="0" err="1">
                <a:solidFill>
                  <a:schemeClr val="bg1"/>
                </a:solidFill>
              </a:rPr>
              <a:t>dmm</a:t>
            </a:r>
            <a:r>
              <a:rPr lang="en-US" sz="4400" dirty="0">
                <a:solidFill>
                  <a:schemeClr val="bg1"/>
                </a:solidFill>
              </a:rPr>
              <a:t> process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13F719-C770-BD61-5157-B057F57A9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76" y="1985982"/>
            <a:ext cx="3931501" cy="470776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What is it a spiral?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What’s the difference between a method and a strategy?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What </a:t>
            </a:r>
            <a:r>
              <a:rPr lang="en-US" sz="1600" i="1" dirty="0">
                <a:solidFill>
                  <a:schemeClr val="bg1"/>
                </a:solidFill>
              </a:rPr>
              <a:t>must</a:t>
            </a:r>
            <a:r>
              <a:rPr lang="en-US" sz="1600" dirty="0">
                <a:solidFill>
                  <a:schemeClr val="bg1"/>
                </a:solidFill>
              </a:rPr>
              <a:t> be different in every place?  What stays the same?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Has this become your way of life? In what ways yes / no?</a:t>
            </a:r>
          </a:p>
        </p:txBody>
      </p:sp>
      <p:sp useBgFill="1">
        <p:nvSpPr>
          <p:cNvPr id="16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22372-B283-B7A6-A59C-901F2C92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8" y="1985982"/>
            <a:ext cx="5988585" cy="34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2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0</TotalTime>
  <Words>568</Words>
  <Application>Microsoft Office PowerPoint</Application>
  <PresentationFormat>Widescreen</PresentationFormat>
  <Paragraphs>90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Helvetica Neue</vt:lpstr>
      <vt:lpstr>Helvetica Neue Light</vt:lpstr>
      <vt:lpstr>Aptos</vt:lpstr>
      <vt:lpstr>Aptos Display</vt:lpstr>
      <vt:lpstr>Arial</vt:lpstr>
      <vt:lpstr>Arial Black</vt:lpstr>
      <vt:lpstr>Calibri</vt:lpstr>
      <vt:lpstr>Calibri Light</vt:lpstr>
      <vt:lpstr>Century Gothic</vt:lpstr>
      <vt:lpstr>Vapor Trail</vt:lpstr>
      <vt:lpstr>Celestial</vt:lpstr>
      <vt:lpstr>Office Theme</vt:lpstr>
      <vt:lpstr>ASEAN DMM COUNTRY LEADERS  gathering  October 15-18, 2024  Jakarta, Indonesia  Purposes:  *Pray &amp; listen to God *recalibrate dmm DNA *learn from each OTher *build asean DMM team   powered by New Generations    </vt:lpstr>
      <vt:lpstr>What is New generations?</vt:lpstr>
      <vt:lpstr>PowerPoint Presentation</vt:lpstr>
      <vt:lpstr>Such things only happen by changing our leadership style:</vt:lpstr>
      <vt:lpstr>3D-DMM (pure DMM) </vt:lpstr>
      <vt:lpstr>Yohn 15:1-17</vt:lpstr>
      <vt:lpstr>3D = wide-deep-long</vt:lpstr>
      <vt:lpstr>So, what should be #1? </vt:lpstr>
      <vt:lpstr> the dmm process </vt:lpstr>
      <vt:lpstr>levels</vt:lpstr>
      <vt:lpstr>Dmm desired outcome</vt:lpstr>
      <vt:lpstr>How do we relate to the regular churches?  Avenue 1     avenue 2                                    </vt:lpstr>
      <vt:lpstr>Tracking results </vt:lpstr>
      <vt:lpstr>Inspecting the fruit   </vt:lpstr>
      <vt:lpstr>Peer coaching at every level</vt:lpstr>
      <vt:lpstr>It will take structure</vt:lpstr>
      <vt:lpstr>Dr. Aila tasse, Kenya</vt:lpstr>
      <vt:lpstr>Rev. Shodankeh Johnson, Sierra Leone</vt:lpstr>
      <vt:lpstr>PowerPoint Presentation</vt:lpstr>
      <vt:lpstr>PowerPoint Presentation</vt:lpstr>
      <vt:lpstr>Don’t forget about prayer!</vt:lpstr>
      <vt:lpstr>PowerPoint Presentation</vt:lpstr>
      <vt:lpstr>PowerPoint Presentation</vt:lpstr>
      <vt:lpstr>So is all this disconnected from the rest of the church?</vt:lpstr>
      <vt:lpstr>L10 Indonesia</vt:lpstr>
      <vt:lpstr>All praise to Jesus!</vt:lpstr>
      <vt:lpstr>Referensi Buku Bahasa indonesia</vt:lpstr>
      <vt:lpstr>Baru terbit dalam  bahasa inggeris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2026-01-27T02:25:23Z</dcterms:created>
  <dcterms:modified xsi:type="dcterms:W3CDTF">2026-01-27T02:40:41Z</dcterms:modified>
</cp:coreProperties>
</file>